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61E41-D025-4A8E-AA6A-9BFCE453A84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878F-6C77-4159-8ED4-905E0F3FBE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69E8-AD4B-4313-86C1-0B6594918C6C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61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CF0-219B-4417-BB19-197A7B500A5E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1FB0-FAC7-4057-8BA2-56A5CC0F3E38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136A-22B9-421B-BC59-94D8024A71F9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C59F-069D-44A6-8A3F-535674828D34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2E24-5A4C-4BF8-870F-C35133420525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CE13-9954-46E0-A58D-516BF27B2D4A}" type="datetime1">
              <a:rPr lang="en-US" smtClean="0"/>
              <a:t>6/6/2022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7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3AE-2C9D-4D4E-932A-941E8BACC855}" type="datetime1">
              <a:rPr lang="en-US" smtClean="0"/>
              <a:t>6/6/2022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8EE9-3D53-4CEC-9693-57D84A05CF23}" type="datetime1">
              <a:rPr lang="en-US" smtClean="0"/>
              <a:t>6/6/2022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6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D48-F8E7-4014-85DA-91FD35BCE57D}" type="datetime1">
              <a:rPr lang="en-US" smtClean="0"/>
              <a:t>6/6/2022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98D2-DAEF-46A7-ACFB-A4F53BCE5EF1}" type="datetime1">
              <a:rPr lang="en-US" smtClean="0"/>
              <a:t>6/6/2022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1A2-6E2D-4AAE-87D0-A46957BF023F}" type="datetime1">
              <a:rPr lang="en-US" smtClean="0"/>
              <a:t>6/6/2022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7C4A-1B15-4496-88F8-43176DC7A043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Vivre sans Thyroïde – Ophtalmopathie et Qualité de Vie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DC1BF-1C8D-4C1B-A458-9B89BA712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hyperlink" Target="https://youtu.be/owxhtbXCnN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urveymonkey.com/r/VST-orbitopathie" TargetMode="External"/><Relationship Id="rId2" Type="http://schemas.openxmlformats.org/officeDocument/2006/relationships/hyperlink" Target="https://www.eugogo.eu/media/tgan0uso/questionnaire-french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eugogo.eu/media/tgan0uso/questionnaire-french.pdf" TargetMode="Externa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743" cy="14305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07574" y="2993923"/>
            <a:ext cx="9286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Association « Vivre sans Thyroïde »</a:t>
            </a:r>
          </a:p>
          <a:p>
            <a:pPr algn="ctr"/>
            <a:endParaRPr lang="fr-FR" sz="32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Enquête « Ophtalmopathie et Qualité de Vie »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1150600" cy="5648643"/>
          </a:xfrm>
        </p:spPr>
        <p:txBody>
          <a:bodyPr/>
          <a:lstStyle/>
          <a:p>
            <a:pPr marL="0" indent="0">
              <a:buNone/>
            </a:pPr>
            <a:r>
              <a:rPr lang="fr-FR" spc="-20" dirty="0" smtClean="0"/>
              <a:t>Q8 : Au </a:t>
            </a:r>
            <a:r>
              <a:rPr lang="fr-FR" spc="-20" dirty="0"/>
              <a:t>cours de la semaine passée, votre ophtalmopathie vous a-t-elle empêché(e) ou gêné(e) pour faire quelque chose que vous auriez aimé faire </a:t>
            </a:r>
            <a:r>
              <a:rPr lang="fr-FR" spc="-20" dirty="0" smtClean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10</a:t>
            </a:fld>
            <a:endParaRPr lang="en-US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4" y="2079834"/>
            <a:ext cx="7964011" cy="27912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43000" y="5407632"/>
            <a:ext cx="1054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20" dirty="0"/>
              <a:t>30% ont été totalement empêchés/gênés, 43% partiellement. Seuls 18 patients sur 67 n’ont pas eu de gêne.</a:t>
            </a:r>
            <a:endParaRPr lang="en-US" spc="-2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questions suivantes concernent votre ophtalmopathie thyroïdienne de manière </a:t>
            </a:r>
            <a:r>
              <a:rPr lang="fr-FR" dirty="0" smtClean="0"/>
              <a:t>générale</a:t>
            </a:r>
          </a:p>
          <a:p>
            <a:pPr marL="0" indent="0">
              <a:buNone/>
            </a:pPr>
            <a:r>
              <a:rPr lang="fr-FR" dirty="0" smtClean="0"/>
              <a:t>Q9 </a:t>
            </a:r>
            <a:r>
              <a:rPr lang="fr-FR" dirty="0"/>
              <a:t>: Est-ce que vous avez l'impression que votre aspect a été modifié par l'ophtalmopathie thyroïdienne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11</a:t>
            </a:fld>
            <a:endParaRPr lang="en-US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60" y="2814169"/>
            <a:ext cx="7944959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Q10 : Avez-vous l'impression qu'on vous fixe dans la rue, à cause de votre ophtalmopathie thyroïdienne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sz="1800" dirty="0" smtClean="0"/>
              <a:t>28% (19) « , </a:t>
            </a:r>
            <a:r>
              <a:rPr lang="fr-FR" sz="1800" dirty="0"/>
              <a:t>oui, fortement »</a:t>
            </a:r>
          </a:p>
          <a:p>
            <a:pPr marL="0" indent="0">
              <a:buNone/>
            </a:pPr>
            <a:r>
              <a:rPr lang="fr-FR" sz="1800" dirty="0"/>
              <a:t>45% (30) « </a:t>
            </a:r>
            <a:r>
              <a:rPr lang="fr-FR" sz="1800" dirty="0" smtClean="0"/>
              <a:t>oui, un peu »</a:t>
            </a:r>
          </a:p>
          <a:p>
            <a:pPr marL="0" indent="0">
              <a:buNone/>
            </a:pPr>
            <a:r>
              <a:rPr lang="fr-FR" sz="1800" dirty="0" smtClean="0"/>
              <a:t>Seulement 27% n’ont pas l’impression qu’on les fixe dans </a:t>
            </a:r>
            <a:r>
              <a:rPr lang="fr-FR" sz="1800" dirty="0"/>
              <a:t>la rue </a:t>
            </a:r>
            <a:endParaRPr lang="fr-FR" sz="18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dirty="0" smtClean="0"/>
              <a:t>Q11 </a:t>
            </a:r>
            <a:r>
              <a:rPr lang="fr-FR" dirty="0"/>
              <a:t>: Avez-vous l'impression que les gens réagissent de manière désagréable à votre ophtalmopathie thyroïdienne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sz="1800" dirty="0"/>
              <a:t>15% (10) « oui, beaucoup »</a:t>
            </a:r>
          </a:p>
          <a:p>
            <a:pPr marL="0" indent="0">
              <a:buNone/>
            </a:pPr>
            <a:r>
              <a:rPr lang="fr-FR" sz="1800" dirty="0"/>
              <a:t>36% (24) « oui, un peu »</a:t>
            </a:r>
          </a:p>
          <a:p>
            <a:pPr marL="0" indent="0">
              <a:buNone/>
            </a:pPr>
            <a:r>
              <a:rPr lang="fr-FR" sz="1800" dirty="0"/>
              <a:t>49% (33) « non, pas du tout </a:t>
            </a:r>
            <a:r>
              <a:rPr lang="fr-FR" sz="1800" dirty="0" smtClean="0"/>
              <a:t>»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Q12 : Pensez-vous que l'ophtalmopathie thyroïdienne a une influence sur votre confiance en vous-même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13</a:t>
            </a:fld>
            <a:endParaRPr lang="en-US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15" y="2559484"/>
            <a:ext cx="8202170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Q13 : Avez-vous l'impression d'être socialement isolé(e) à cause de votre ophtalmopathie thyroïdienne 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14</a:t>
            </a:fld>
            <a:endParaRPr lang="en-US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26" y="2645527"/>
            <a:ext cx="804974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Q14 : Pensez-vous que votre ophtalmopathie thyroïdienne a une influence sur votre capacité à vous faire de nouveaux amis 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15</a:t>
            </a:fld>
            <a:endParaRPr lang="en-US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0" y="2484235"/>
            <a:ext cx="820217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Q15 : Par rapport à la période avant votre maladie, évitez-vous plus souvent d'être pris(e) en photo à cause de votre ophtalmopathie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16</a:t>
            </a:fld>
            <a:endParaRPr lang="en-US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3" y="2320058"/>
            <a:ext cx="8297433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Q16 : Essayez-vous de camoufler l'aspect de vos yeux, à cause de votre ophtalmopathie thyroïdienne 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17</a:t>
            </a:fld>
            <a:endParaRPr lang="en-US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89" y="2145744"/>
            <a:ext cx="8221222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Quelques-uns des nombreux commentaires reçus…</a:t>
            </a:r>
          </a:p>
          <a:p>
            <a:pPr>
              <a:spcBef>
                <a:spcPts val="1800"/>
              </a:spcBef>
            </a:pPr>
            <a:r>
              <a:rPr lang="fr-FR" sz="1900" dirty="0" smtClean="0"/>
              <a:t>Impossible de regarder les gens droits dans les yeux, me regarder dans un miroir</a:t>
            </a:r>
          </a:p>
          <a:p>
            <a:r>
              <a:rPr lang="fr-FR" sz="1900" dirty="0" smtClean="0"/>
              <a:t>Yeux trop irrités pour pouvoir lire le soir</a:t>
            </a:r>
          </a:p>
          <a:p>
            <a:r>
              <a:rPr lang="fr-FR" sz="1900" dirty="0" smtClean="0"/>
              <a:t>Mes yeux me font très mal</a:t>
            </a:r>
          </a:p>
          <a:p>
            <a:r>
              <a:rPr lang="fr-FR" sz="1900" dirty="0" smtClean="0"/>
              <a:t>Je ne supporte plus la lumière blanche, ni la climatisation</a:t>
            </a:r>
          </a:p>
          <a:p>
            <a:r>
              <a:rPr lang="fr-FR" sz="1900" dirty="0" smtClean="0"/>
              <a:t>Mon regard est totalement différent, je suis très complexée.</a:t>
            </a:r>
          </a:p>
          <a:p>
            <a:r>
              <a:rPr lang="fr-FR" sz="1900" dirty="0" smtClean="0"/>
              <a:t>Beaucoup de difficultés à accepter ce nouveau regard, impossibilité de se voir en photos… difficile de voir le regard des autres sur soi</a:t>
            </a:r>
          </a:p>
          <a:p>
            <a:r>
              <a:rPr lang="fr-FR" sz="1900" dirty="0" smtClean="0"/>
              <a:t>Avant, mes yeux étaient mon plus bel atout… Je pleure tous les jours</a:t>
            </a:r>
          </a:p>
          <a:p>
            <a:r>
              <a:rPr lang="fr-FR" sz="1900" dirty="0" smtClean="0"/>
              <a:t>Je suis souvent l’objet de moqueries ou de remarques déplacées</a:t>
            </a:r>
          </a:p>
          <a:p>
            <a:r>
              <a:rPr lang="fr-FR" sz="1900" dirty="0" smtClean="0"/>
              <a:t>Les gens me regardent, mais n’osent rien dire… on les sent gênés</a:t>
            </a:r>
          </a:p>
          <a:p>
            <a:r>
              <a:rPr lang="fr-FR" sz="1900" dirty="0" smtClean="0"/>
              <a:t>Les gens s’agacent de mon rythme ralenti, car avec la diplopie on a peur de tomber</a:t>
            </a:r>
          </a:p>
          <a:p>
            <a:r>
              <a:rPr lang="fr-FR" sz="1900" dirty="0" smtClean="0"/>
              <a:t>J’ai l’impression que les gens étaient plus gentils quand j’étais « plus belle » !</a:t>
            </a:r>
          </a:p>
          <a:p>
            <a:r>
              <a:rPr lang="fr-FR" sz="1900" dirty="0" smtClean="0"/>
              <a:t>Je n’ai plus de vie sociale, je me cache et m’isole</a:t>
            </a:r>
          </a:p>
          <a:p>
            <a:r>
              <a:rPr lang="fr-FR" sz="1900" dirty="0" smtClean="0"/>
              <a:t>Je ne peux plus me déplacer en voiture, donc sorties très limitées</a:t>
            </a:r>
          </a:p>
          <a:p>
            <a:r>
              <a:rPr lang="fr-FR" sz="1900" dirty="0" smtClean="0"/>
              <a:t>On n’ose plus aller vers les autres, par peur de leur regard</a:t>
            </a:r>
          </a:p>
          <a:p>
            <a:r>
              <a:rPr lang="fr-FR" sz="1900" dirty="0" smtClean="0"/>
              <a:t>Je ne suis plus la femme confiante et heureuse que j’étais</a:t>
            </a:r>
          </a:p>
          <a:p>
            <a:r>
              <a:rPr lang="fr-FR" sz="1900" dirty="0" smtClean="0"/>
              <a:t>Je me cache le plus possible (lunettes de soleil, frange, masque…)</a:t>
            </a:r>
          </a:p>
          <a:p>
            <a:endParaRPr lang="fr-FR" sz="1800" dirty="0" smtClean="0"/>
          </a:p>
          <a:p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19</a:t>
            </a:fld>
            <a:endParaRPr lang="en-US"/>
          </a:p>
        </p:txBody>
      </p:sp>
      <p:pic>
        <p:nvPicPr>
          <p:cNvPr id="2054" name="Picture 6" descr="Peut être un gros plan de 1 per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" y="996314"/>
            <a:ext cx="2309281" cy="19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eut être une image de 1 personne et texte qui dit ’Nancy Lives with Thyroid Eye Disease (TED)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r="15576"/>
          <a:stretch/>
        </p:blipFill>
        <p:spPr bwMode="auto">
          <a:xfrm>
            <a:off x="6666147" y="3884555"/>
            <a:ext cx="1719969" cy="23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ucune description disponible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4" t="19098" r="10885"/>
          <a:stretch/>
        </p:blipFill>
        <p:spPr bwMode="auto">
          <a:xfrm>
            <a:off x="7167657" y="996314"/>
            <a:ext cx="2256562" cy="27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ucune description disponibl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9" t="4875" r="10217" b="16458"/>
          <a:stretch/>
        </p:blipFill>
        <p:spPr bwMode="auto">
          <a:xfrm>
            <a:off x="5148235" y="996314"/>
            <a:ext cx="2249521" cy="27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eut être une image de 1 person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6"/>
          <a:stretch/>
        </p:blipFill>
        <p:spPr bwMode="auto">
          <a:xfrm>
            <a:off x="9622510" y="996314"/>
            <a:ext cx="2036090" cy="27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Peut être une image de 1 person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5" y="3107337"/>
            <a:ext cx="2316480" cy="30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ucune description de photo disponible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389" r="1149" b="2053"/>
          <a:stretch/>
        </p:blipFill>
        <p:spPr bwMode="auto">
          <a:xfrm>
            <a:off x="3268292" y="3844951"/>
            <a:ext cx="3173371" cy="235102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Aucune description de photo disponible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7" y="-8756968"/>
            <a:ext cx="190312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ucune description de photo disponible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 bwMode="auto">
          <a:xfrm>
            <a:off x="3250777" y="996314"/>
            <a:ext cx="1747943" cy="27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19973" y="3357323"/>
            <a:ext cx="79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avant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77169" y="5918979"/>
            <a:ext cx="156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Après décompression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9.ytimg.com/vi/owxhtbXCnN4/mq2.jpg?sqp=CMjH-ZQG&amp;rs=AOn4CLDOj7tPXGusOdwm43Ax4roQdW13g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81478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543406" y="3832718"/>
            <a:ext cx="332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Témoignage vidéo d’Anne:</a:t>
            </a:r>
            <a:br>
              <a:rPr lang="fr-FR" dirty="0"/>
            </a:br>
            <a:r>
              <a:rPr lang="fr-FR" dirty="0">
                <a:hlinkClick r:id="rId12"/>
              </a:rPr>
              <a:t>https://</a:t>
            </a:r>
            <a:r>
              <a:rPr lang="fr-FR" dirty="0" smtClean="0">
                <a:hlinkClick r:id="rId12"/>
              </a:rPr>
              <a:t>youtu.be/owxhtbXCnN4</a:t>
            </a:r>
            <a:r>
              <a:rPr lang="fr-F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5406"/>
            <a:ext cx="10515600" cy="5321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Questionnaire  EUGOGO « </a:t>
            </a:r>
            <a:r>
              <a:rPr lang="fr-FR" dirty="0" err="1" smtClean="0"/>
              <a:t>Quality</a:t>
            </a:r>
            <a:r>
              <a:rPr lang="fr-FR" dirty="0" smtClean="0"/>
              <a:t> of Life in patients </a:t>
            </a:r>
            <a:r>
              <a:rPr lang="fr-FR" dirty="0" err="1" smtClean="0"/>
              <a:t>with</a:t>
            </a:r>
            <a:r>
              <a:rPr lang="fr-FR" dirty="0" smtClean="0"/>
              <a:t> Graves’ </a:t>
            </a:r>
            <a:r>
              <a:rPr lang="fr-FR" dirty="0" err="1" smtClean="0"/>
              <a:t>orbitopathy</a:t>
            </a:r>
            <a:r>
              <a:rPr lang="fr-FR" dirty="0" smtClean="0"/>
              <a:t> »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https://www.eugogo.eu/media/tgan0uso/questionnaire-french.pdf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/>
              <a:t>Sondage SURVEY MONKEY diffusé via le forum, la page Facebook et le groupe Facebook de l’association, LinkedIn, Twitter</a:t>
            </a:r>
          </a:p>
          <a:p>
            <a:pPr marL="0" indent="0">
              <a:buNone/>
            </a:pPr>
            <a:r>
              <a:rPr lang="fr-FR" dirty="0" smtClean="0">
                <a:hlinkClick r:id="rId3"/>
              </a:rPr>
              <a:t>https://fr.surveymonkey.com/r/VST-orbitopathie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Groupe Facebook « Exophtalmie et orbitopathie basedowienne » (335 membres)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Questionnaire en ligne du 9 au 31 mai 2022 – 67 réponses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87" y="3352800"/>
            <a:ext cx="123825" cy="1524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154018" y="5310286"/>
            <a:ext cx="2087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@ForumThyroide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AutoShape 2" descr="data:image/jpeg;base64,/9j/4AAQSkZJRgABAQAAAQABAAD/2wCEAAkGBxAPDhAPDxAQDQ8QEA8NDQ8NEA8NDQ8NFBEXFhQRFBQYHCggGBolGxQUITEhJSkrLi4uFx8zODMsNygtLisBCgoKDg0OGhAQGiwcHBwsLCwuLCwsLCwsLCwsLCwsLCwsLCwsLCwsLCwsLCwsLCwsLCwsLCwsLCwsLCwsLCwsLP/AABEIAOIA3wMBEQACEQEDEQH/xAAbAAACAwEBAQAAAAAAAAAAAAAAAQQFBgIDB//EAD4QAAECAgMLCgUFAAMBAAAAAAEAAgMRBAUxEhQVIUFRU3GBkaEGEzIzUmFicrHBIjRCgpIWI7LR4XOi8CT/xAAaAQEAAgMBAAAAAAAAAAAAAAAAAQQCAwUG/8QALxEAAgECAgkEAgIDAQAAAAAAAAECAxEEExIUITEyQVFSYQUVM4E0oSJxI0KRsf/aAAwDAQACEQMRAD8A+4oAQAgESgPCLTIbOk9o2rJRk9yMZTjHe7HlhWBpW71lkz6GvWKXcgwrA0rd6ZU+g1il3IMKwNI3emVPoNYpdyDCsDSN3plT6DWKXcgwrA0jd6ZU+g1il3IMKwNI3emTPoNYpdyDCsDSN3plT6DWKXcgwrA0jd6ZU+g1il3IMKwNI3emTPoNYpdyDCsDSN3pkz6DWKXcgwrA0jd6ZM+g1il3IMKwNI3emVPoNYpdyDCsDSN3plT6DWKXcgwrA0jd6ZM+g1il3IMKwNI3emVPoNYpdyDCsDSN3plT6DWKXcgwrA0rd6ZU+g1il3IMKwNI3emVPoNYpdyJEKkMd0XA6isGmt5tUk9zPVQSCAEAIAQAgINYVkyCJkzOQDHNZwhKbsjXVqxpq8jMU2uYsUyBLG5A23er9PDRjv2nIq46pPZHYiK2jPdjOXK441t0oor6E5bWeraCcrtwmozDJUfI7x8XBRmeCcjyO8fFwTMGR5C8fFwTM8DJ8hePi4JmjI8hePi4JmjJ8hePi4JmjI8hePi4JmjI8jvHxcEzBkeRXj4uCZoyfI7x8XBM0ZHkV4+LgmaMjyF4+LgmaMjyF4+LgmYMjyF4+LgmaMnyF4+LgmaMnyF4+LgmZ4GR5OXUE5HA68SnMRDo9GeVxEhmYm3vaf6U/wAZbzBacHdbCyq+v3sIET4m58qrVMKntiXqGPa2VP8AppqLSWxGhzTMKk007M6sZKSuj3UEggBAV1a08QmHHr15llCDnKyMKlRU4uTMfGjPjPmcZNgyALqwgqcdh5+rVlWldk2j0cMGd2U/0tcpNm2EEjqLHa2048wtUKLZMpqO8ivpxyADXjWxU0aXWfI4vx+fgFOWiM6Q77fn4BNBDNkF9vz8AmWhmyC+35+ATLQzZBfb8/AJloZsgvt+fgEy0M2QX2/PwCaCGbId9vz8AmWhmyC+35+ATLQzZBfb8/AJloZshX2/PwCaCGbIL7fn4BMtDNkF9vz8AmWhmyC+35+ATLQzZBfb8/AJloZsgvx+cbgmWhmyPRlO7Q2hYun0MlX6ktkQOEwZrW00b1JPcRqTRZ424jaRkK2Rn1NVSmntRzVlPdBfabkn4hm71jWoqaut5nhcS6UrPcbOixw9oIXM3Hdvfaj3QHlSIly0ncgMZXVKL33M8QxnzFdDCQstLqcf1CteSgtyOqHBuWzNpxnu7lnOV2aKUdFCpdJucQ6XophG+8ipUtsRXk51uK1wQAhA0JBAE0ATQDQAgBACAEAIAQCQAgBACC4kIOmPLTMYijVzKLa3FnR4weJ5coVeUbFuE9JESsIUjdDLidrWynLkaa0bbSz5P00gXM+j/FUsVT0ZX6nV9Pq6cNF70alrpiYVYvFdW0SQl3TQGNHxxceV3BdeK0YI83N6dVvqyzivuWk5gtKV2WJOyuVDnEmZtONWVsKTd2CEAgCaA96JRXxnXEMXRy5mjOSsZzjBXZspUpVHaKNNQeTsNoBinnXZrGDZlVCeKk+HYdelgIR2z2stYdEhtxNYxupoC0OcnvZbjShHckN9GY7E5jTraCilJcyXTg96Kymcn4L8bP2neHo7Qt0MTOO/aVKuApy4djM1TqDEgOuXi3ouHRdqV6nUjNbDk1qEqTtIjLYaQQAgBACAEAkAIAQCQAgPSjxblwOSw6lEldGcJaLLKM26aRbMYteRaIuzLUleLIVVxJRR3ghMUrwJ9Plarbqbegvmxc07hWV2cZ1eyDkZigdZsK68uE83D5GSKxd8IGc+ixpraZ1nZFetpWGgBAetGguiPaxmNzjIf2olJRV2Zwg5yUVvZuauoLIDAxttrnZXOzlcmpUc3dnoaFGNKOiiWsDccOitFpClRbMHOK3sTYzTlCOLQVSL5nagzPGl0VsVhY8TB3g5wsoScXdGupTjUjoyMPTqK6DEdDdkxtPabkK6tOanG6PPVqTpTcWeCzNQIBIAQAgBACASAEAkAkBbUd02N1SVeWxlyDvFECjYooGZxCnEfEyMHsro2lVH4SuYd8hV7adXsg5GYq/rNjl158J5qn8j+z2rL6dqxpmVfkQVtK40JBAaTkjRenGP/G31PsqWLnuidT02nvmzTKkdYjUiKZ3Ldq2RXNlerNt6MThsEZTuU6T5GCprmwdBGQ700nzDprkOBFINy7Yko3V0TTm4vRkS1qLRQ8q6NOG2KLWGR8p/1WsJO0tHqc71GneCn0MsugcYEAIAQAgEgBACASASAFILShdWNqrz3lulwkKD133O90r/ABDB/kL7NnVPROxcw75Dr206vZByMvV/WbHLry4TzVP5H9ntWX07VFPmTX5EJbSuCAYUEm05MtlRWd5cTvXMxL/yM7+AVqKLUrQXCCw2nOVvZRi97OpqDK4TQi5xEsUoxkTmGYB7loe8vRd0iHXTZ0aL5Cdy2Udk0aMUr0pGFBXWPODmgBAKaAJoAQkSEAgEgBAJSQWlB6tu31Vee8uUuEhQeu+4+6V/iZOD/IX2bSqeidi5h3yHXtp1eyDkZar+s2OXXlwnmafyM9qy+naopmVfkQgtpXGgBAbbk18rD+71XLxPyM9BgfhRaGxaC29xXNKsM56Y7pCbhdILicUIbJ8LojUFolvL8OFDiQw4FrhMESINhCJtbUS4pqzImCqPoWblnnT6mnVqXagwVR9CzcmdU6jVqXagwTR9CzcmdU6jVqXagwTR9CzcmdPqNVo9qPCNUNHd9Fwc7CQs44iouZrlgaMuVimrDk49gLoR51vZOJ41Z1Zp4pPZLYc+t6fKO2DuUZ3Gwg2hWjniQApAkIBAWlB6sbVXnvLlLhIMHrvud7pX+JjB/kL7NrVPROxcw9AQ69tOr2TmORjKrpgMWREsTrMYXZnH+B5WlUWY/sm1jEBuJEZVhTRsrtbCItpoGhIIQbjk18rD+71XLxPyM9DgfgRZlaC29xWK0c0JpYXCaC4kILCG8XIxiwZVWadzoQktFbTvnBnG9LMy049Q5wZxvSzGnHqHODON6WY049QuxnG9LMaceoXYzjelmNKPUYKgm6GhJRcoKnERpiwxKIBNwH1t/tWsPW0Xovcc7G4RTWnHejJTXROIJACARQgsaHFaIYx57Ma0TW0t0pLRK2i0q6pIaBiu3YztU4iP+FmOCnfFJf2b2qeidi5R6Qh15adXsi3jkYGqh+9seu3PgPIUvlf2e9cDobVFLmZYnkQWRXCwn1W6yK6bR7tpjsoB4KNEyzGeraY3KCOKx0TJVEb/AJLvBokMiz4vUrk4n5Gek9Pd6CLU2LQXHuKtWjmApAIAQAoB0JKNpkrHQuVG0y/iP4VG0n+JyblTtMXonJksjFgx5FhkocUyYycdxOgRrod4tWiUbF2lU015PZYm0wfKWC2BSDkbEHONAG8b/VdXDSc4f0ecx0FSq/3tKZ1MGQE68SsaJRzDxfS3GyQUqKMXNni95NpJWVjBtlxVo/abt9VWqcReo8BCq/5sed/umI+FjAflL7Po1U9E7FyD1BDr206vZOY5GDqvrtjl258B5Cl8r+z3rgdDaopczLEcitW4rDkgGoB9H5H/ACUL7v5FcjFfKz1Hp348S5dYq5de4ppq7Y5Fwuu9LDSC7UWGkx3aaI0w5xLDSDnEsNMOcSw0w5xLDTC7U2GkK7Sw0guu9LDSPWiPk8d+Ja6i/ibaEmpryWqrHTMhy/hi5gPy3T27CJ+yv4F7Wji+sR2RZjl0DhiQApuGXNW9U3b6qtU4i9R4CFV/zQ87/dMT8LJwH5S+z6LVPROxcg9OQ69tOr2RbxyMJVnW7HLtz4DyNL5X9nvW/wBG1RS5mWJ5FctpVGEAwgPovJD5KF938iuRivlZ6j078eJcusKrl17iimryOK3tCakXCaC4TQXFNCLjmhNwmguKaC45oLhNBcJoLnvQWziDuxlaqrtE34aN5/0W6qnUMhy+iYoDMs3v2Sl7q/gVvZxfV5bIxMgQugcMUkAkBc1d1Tdvqq9TiL9HgIVA+aHnf7piPhYwH5S+z6JVPROxcg9OQ69tOr2RbxyMLVnXbHLtz4EeRpfK/s963HQ2qKRlieRXLaVRgIDoBAfROSPyUL7v5FcjFfKz1Hp348S4dYVXLr3Gfmr5w29oTUkXCaC4TUC4TQnaE0G0JoNoTQbQmg2hNBtPSFBc+wHWcQWMpqO82QpTm9iLai0cQxK0m0qrOekzp0aSpqx7FYG4+ccpKdz9Jc4Y2M/bZ3gWneuxh6ehBdWeVx1bNrNrcthVkLeVBEIQcyQFzV3VN2+qr1N5fo8BCoHzQ87/AHTEfCxgPyl9n0Oqeidi5B6ch17adXsnMcjDVZ1uxy7c+E8jS+V/Z71v9G1Y0jLE8iuktxVOgEA0B9D5JfJQvu/kVyMV8rPUenfjxLh1h1KuXXuM2SuicF7wmpICaAJpYGgow+BvlHoufLezuUktBHpJYmdkEkFkEkFkEkFkEggshoSCAy3Kivg0GBBM3HFEeLGDK0d6u4bDtvSkcf1DHJLLp7+ZjpLonCEpApIBSQFxVw/abt9VXqcReo8JCoI/+oed/umJ+FjAflL7PoVU9E7FyD05Dr206vZOY5GHqzrdjl2p8B5Gl8r+z3rcdDalLmZYnkV4C2lU6AQkckB9C5JfJwvu/kVyMV8rPT+nfjxLd9h1FV0XZbmZgldNI8+3tFNCLhNLC4TSwuaSi9Wzyj0XOnxM71LgX9HqsTYCAEAIAQEGn1gYQJ5mLFlo2gj1WyFPS5pFetXdNcLf9GRrTlHHizY39hthAnzh1nIuhSwsI7XtOHiPUKtT+K/iv2UclaOeCECkgEpAkBb1f1bdvqq9TeXqPAQqD8yPO73UYj4WMB+Uvs+g1T0TsXJPTkOvbTq9k5jkYirOt2OXanwHkafyv7Petvo2qKXMyxHIgLcVhoBgKAfQeSfycL7v5FcnFfKz0/p348S2fYdRVdF2W5mVmuojzre0JoQE0ATQGmovVs8rfRc2fEz0FLgX9HssTYCAEAIAQCQEGsaog0gfG0B2R7cTxtyrbTrThuK1fCU6y/ktvUw9b1U+jPuXfE09B4sd3dxXUo1lUWzeedxOFlQlZ7upXyW0rCkhAigEVILer+rbt9VXnvL1HgIVC+ZHnd7qMR8LJwP5S+z6BVPROxck9MQ69tOr2TmORias63Y5dqfAeSp/K/s962+jaopczLE8iAFuKowoAwgPoHJMzocPuuh/2K5OK+Vnp/Tn/gRbuGIqui69xkScZHefVdVHm3vYTUkXCaC4TQFjCrhzWhtwDIATnKxVnhk3e5fhj5RilY7w27sD8lGqrqZe4vtDDbuwN6aquo9xfaGG3dgb01VdR7i+0MNu7A3pqq6j3F9oYbd2B+Saquo9xfaSKPXDHGTwWd9rVrlhpLdtN1PHwk7S2FkDPGMYVcvJp7UR6wobY8N0N4xEYjla7IQs6c3CV0a69GNWDjI+cUqjuhRHQ3dJhLT3967MJKSTR5OpTdOTi+R4lZGByUIEUBcVf1bdvqtFTeXqPAQaF8yPO73UYj4WTgfyl9m/qnonYuSemIde2nV7JzHIxVWdbscu1PgR5Kl8j+z3rb6NqUuZliORAC2lUYUA6CEm05ExpwHsysedzhP+1zcZG00+p3/Sp3pOPRmiVM6plKxh3EV477oaiunSlpQTPPYmGhVaI81sNFwmguE0FwmguE0FwmguE0FwmguE0FwmgLeoqWZ80TMSmzuzhVMTT/2R0sBXd8t/ReKmdYxvLSjBsVkQfW0td5m2cDwXSwUrxa6HA9Vp2mpdTOK4coRQHJQgt6v6tu31WipxF6jwEKh/Mjzu91GI+Fk4H8pfZvqp6J2LknpiHXtp1eycxyMXVnW7HLtT4DyVL5X9nvWv0bVFIyxPIgBbSqdBCRhAXfJOl83SLkmTYouPuGMe6q4uGlC/Q6HptXQq2e6RuVyz0hVV9RC5oiNEy3pd7f8AFZw1Sz0XzOdj6GlHTW9Gful0LHFuE1FhcJpYXCaWFwmlhcJpYXCaWFwmlhcJpYXCaWFyVVZ/fhy7XCS11l/BljCfNE1i5Z6MzPLaXNwc927+Ku4Lezj+r8Mf7MkQuicM5KARCEMtqv6tu31VepvL9HgIVD+YHnd7piPhYwP5S+ze1T0TsXJPTEOvbTq9k5jkYyrOt2OXanwnkqXyv7Petfo2qKZlieRAC2lU6CEjCA7aSCCMRBmDmIUPaSm1tR9AqSsRSIQd9Y+GIMzs+orkVqWXK3I9ThMQq1O/NbywK0looK0qggl8ITFrmC0d4V2jiFwyONisC09On/wpZq6jmMJpYi4TSxNwmlhcJpYXCaWFwmlhcLpLC4TSxFy65PUQl3OuEgMTO85SqeKqK2ijq+nUG3mP6NAqJ2DH8sqRdRYcMfQ0udrdZwC6OCjaLfU4PqtS81HoZ1XTknJQCKAtqB1bdvqq8+IvUeAg0T5ged3umI+FjAflL7N7VPROxck9MyHXtp1eyDkYyrOt2OXanwI8lS+V/ZJrVuJp7yFFN7TPELYmV4W0qnQQDCA6QEyrKc+jxA9mPI9uRzcy1VaaqRsyxh8RKjPSRu6BTmR2B7DPOPqacxXJnTcHZnpqFeFaOlElLA3ESl1dCi9JuPtD4Xb1shWnDcyvVwtKpxIrYvJ0fTEI8wBViOMfNFGXpa/1keX6dfpG/iVnri6Gv2ufchfp5+kb+JTXF0Htc+5B+nn6Rv4lNcXQe1z7kH6efpG/iU1xdB7XPuQfp5+kb+JTXF0Htc+5B+nX6Rv4lNcXQe1z7kSaLUDGmcRxf4R8Ldq1zxcnw7DfS9NhF3m7ly1oAAAkBiAFgVRu50kklZHhTaU2DDdEeZADaTkAWUIOcrI11qsaUHKR88pcd0WI6I61xme7MF2oRUYpLkeUq1HUm5PmeKyMBFCDkoC2oQlDbqmq8+IvUlaCIFDM6QDkLnEcUxHxMYD8lfZvap6J2LknpiHXlp1eyDkYqhuuYoyYy07V2t8EeRX8arXks6XCumEZbRrC1wdmWasdKNioCsFAYQHSA6CEjCAkUOlPguu4bi05cxGYjKsJwjNWZtpVZ0paUHY1FX8pIbwBGHNO7VrD/S59TCSjtjtO1Q9ThLZU2P8AReQorXCbXBwztIIVVxa3nSjOMldO52oMgQAgBACAEAIAQEOn1lCgCb3CeRoxuOxbKdGU9yK9bE06K/k/oxlbVm+kOm74WDoMyDvOcrp0aKpryeexWKlXlt2LoV5W8qiKA5KEAxl0QBlMlDdkTFXdi5dJre5o4AKvvZ0HaMf6Kqrh+63apxTtSZj6ar4hPob6qeidi5J6UjV0zGe8eyEmFpTLmIdcwuthp6VO3Q8x6jSy67a3PaXFHi3bQ7f3FRJWZlCWlFMg06jXJuh0Tb3FbYSvsZWrU7O6IoWw0HQQkYQHQQHQUEnQCEHpCiOYZtc5p8JIUOKe9GcZyjwuxNh1zSG2RCfMAVpeHpvkWY46vH/Y9xX9J7TfxCx1WmbPca/VBh+kdpv4BNUpj3Kv1Q8P0jtN/AJqlMe5V+qFh+kdpv4BNUpj3Kv1QfqCkdpv4BNUpj3Kv1Qv1BSe038Amq0x7jX6nhGrikPxGIQPAA1Zxw9NcjXPG15f7Fe4kmZJJNpOMrckkVG29rOSgEVJByUByUBYUGjXPxOtNgzBaZyvsLVGnbaxVnFk25yut1BKa23JrzsrdTyqeHOJPMq2NnuiX/SaO+o/6NzVbZNJVA7I6zhTbPMgRiK6o0nXS34erly27mVMbhs6nZb1uIlDpBYc7T0h7rqSipLYebhN03ZluxwcJjGCtG5l1NSVyJHoGVn4n2W2NTqV50OcSI6E5toI2LZdM0OLW9CCGJ0EB0EJGEB0EB0EAwEJGoA1IFJAIoQIoScoQIoDkoDkoDtlHc6wHWcQUOSRkqcnyJtHoQbjd8R4BapTbLMKKjtZ6R4wYJnYMpKxjG5nOaiimjRC5xcbT/6S2ykqcbsrU6cq9Sy3svKkosgDlK485OUm2eqo0lSgoLkbGjMuWAbViZnb2zBGdAZ6tqDOYlqQkyNLo5husxeitUMS4bHuObjcAq38o7Jf+hR45aZtOsZDrC6KcZq62nCaqUZWewnwqwH1CRzjGFg6fQ2xxC5okNpcM4rreCAsXBo2KrB8zrnoednBRaROnDqhiNDzt4JaQ04eDoRoedvBLSGnDwPnYedvBLSJ04DEWHnbwS0hpQ6oYiw87eCWkNOn4Oudh528EtIacPA+ch528FFpDSh4DnWZ28EtIaUPAc5DztS0hpQ8C52HnbwU2kNOHgXOw87eCWkNOByYsPO3glpDTh4EYsPO3glpDTh4Fz0PO3glpEacPBzz0PtN4JaQ04eDh1MYMs9QKlU5EOtBEaNWHYEu91u5Zxp9TTLEdpAjRcc3GZO8pOpGmtoo4epXls/6SqtoRe4OcMWRcyrWlUe09FhcLGhGy39TY1XRJSOQLSWi3QgEB5R4IeJFAUFY1ZOYI2oSZql1U5pm3FqWUZyjtTNdSlCorSVyE5sRtonwVmOMmt+058/SqUtsW0LnXdjis9d8Gr2hd36Hz7uxxTXfBHtC7v0O+Hdjimu+CfaF3fod8u7HFNd8D2hd36HfTtHxTXfA9oXd+gvt+j4/4mu+B7Qu79DFMfo+P+Jrvge0ru/Q79fo+P8Aia6+g9pXd+h38/R8f8TXPBPtK7v0O/36Pj/ijXfA9qXd+hX8/R8T/Sa74HtK7v0K/X6Pj/inXX0I9pXd+gNMfo+P+Jrr6D2ld36FfbtHx/xNd8D2ld36FfTtHxTXfA9oXd+hXy/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://www.prconversations.com/wp-content/uploads/2011/08/twitter_icon4-294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2" y="5030722"/>
            <a:ext cx="928461" cy="9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rdp.qc.ca/webconcepteurcontent63/000023260000/upload/Faceboo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1" y="3867314"/>
            <a:ext cx="928461" cy="9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3154018" y="4020810"/>
            <a:ext cx="4790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Page „</a:t>
            </a:r>
            <a:r>
              <a:rPr lang="de-DE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Association</a:t>
            </a:r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Vivre</a:t>
            </a:r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sans</a:t>
            </a:r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Thyroide“</a:t>
            </a:r>
          </a:p>
          <a:p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Groupe „</a:t>
            </a:r>
            <a:r>
              <a:rPr lang="de-DE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Vivre</a:t>
            </a:r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sans</a:t>
            </a:r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Thyroide“</a:t>
            </a:r>
          </a:p>
        </p:txBody>
      </p:sp>
      <p:pic>
        <p:nvPicPr>
          <p:cNvPr id="1032" name="Picture 8" descr="Afficher l'image en taille rée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0" y="2639078"/>
            <a:ext cx="928461" cy="9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154018" y="2924519"/>
            <a:ext cx="4456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www.youtube.com/vivresansthyroide</a:t>
            </a:r>
            <a:endParaRPr 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154018" y="1854258"/>
            <a:ext cx="5780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www.forum-thyroide.net</a:t>
            </a:r>
            <a:endParaRPr lang="de-DE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0970" y="1582782"/>
            <a:ext cx="979089" cy="912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9472221" y="531028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de-DE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581888" y="5165295"/>
            <a:ext cx="3205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@</a:t>
            </a:r>
            <a:r>
              <a:rPr lang="de-DE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bbartes</a:t>
            </a:r>
            <a:endParaRPr lang="de-DE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de-DE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info@forum-thyroide.net</a:t>
            </a:r>
            <a:endParaRPr lang="de-DE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utoShape 18" descr="data:image/jpeg;base64,/9j/4AAQSkZJRgABAQAAAQABAAD/2wCEAAkGBxQQEhIUEBIPFQ8UExIQEBQUDw8QDw8QFBUXFhQUFBQYHCggGBolHBQVITEhJSkrLjAuFx8zODMsNygtLisBCgoKDg0OFBAQFCwdFxwsLywsLCwsLDcrKywsLCwsLCwsKyssLCwrLCwsKywsKywsLCwsKyssLCsrLCssKysrK//AABEIAMAAwAMBIgACEQEDEQH/xAAbAAABBQEBAAAAAAAAAAAAAAABAAIDBAUGB//EADQQAAEDAwIFAwMDAwQDAAAAAAEAAhEDITEEQQUSUXGBMmGREyLBQqGxBlLwBxQj0TNigv/EABsBAAMBAQEBAQAAAAAAAAAAAAABAgMEBQYH/8QAIREAAgICAwEAAwEAAAAAAAAAAAECEQMhBBIxBRMyQSL/2gAMAwEAAhEDEQA/AMMiyecJEWR2QSLY+E79JQ2PhDYpAOYbFJrvtSbjwgzCAFSKTc+UqaDEAO3KMxKbui5IBTdOOyYconZIY5yLsIPSdhMKHONktig7HlE+koCg7FHZI+k+E6LFAUNbgpzcHsk0faT7JzR9pP8AmEhUNZhJgt4T2D7Z8fsk0WHZFhQxot4Qa1SNbYdkmtQBSOPKJFkjjyjFlQA2+ENinDBS2KAAPwk3CI/CDMIAVNBv5RYg1AB3KTshEi5UdWqAp7JFRVjjlOOyrsrTgKds2xb3U/kRf4mPdjyg7A7oF4NvdPd+VSdiaoRx5Tnek+EHC3lE+nyECD+k+P5Th6SkR9pRI+1MAt9BRb6UG+hPHp8JCA30Ad0m+kdkRjwk3A7IoQRgdkgMdgkwWHZED+PwihFE4S2QOPhKbFUAnYTdkRg9kAgYW/hBqLfwlTSATFFUqgT16Jus1Ipj3Kx31z1vus8k6WjTHC3s0amqAu7x3Vf/AHII5jfos6oS8gDA/YdVGa0vAHpbYdt1hTezpXWOjZpV7TObBWadcbbe/VYdCtY+38K1oqkNM4GyhxaLTs0w+ZAF+gt8plXW8gAcPOCotDqz9sRcEm0qPXaj6jTzABzT8q4yoiUDXp1Q5oIO/VSu9PkLB4aIg7FbjTb4haqdmMsdbHn0/Cd+lA+n4ROFsYhPp8H8Jw9PhN/SUW4PlFCbCMeEW48IAWPZFuPCAHN/CLMIU8eCizHhBJmbHwlsmzZKbIKSDNigCml2U0OQMka7PZQVdUKYknsEeeAT7LmtXqS838KGy4qyevqzUcSVG98eMlVWVIlAunKzkjRaJ/rTjG56pU2xPvj2CiFUBH6vNnCRbY8Ohp6uIA7J1KoZI7DymGrzbWFmoNMH3yfwnRNm5wo2HsSB5U+v0hILosRBVDhTrgHufK6QiaZHsVjLTN4bMjhjuURtstSmZkdisplloaZ08vwfKUdMc12VF04+E44KDhZF4sV2J2cMo0w7FDY9kXYKRweyolhAsex/hFuPCW3hEY8IJDTx4RZjwgzHhFmD2TEzGmyaTZIlNJUWaUGU2UC5NlKxlbXVYYVz2Vq8WqWA6rJLvhSUhPIAVc1JSrP62CayNiqSGSsIUzQOqY3Tn2RDi03AjqlSKVlimDsD8KSnSAzc/lS0qcjNu6mpULhZydFqNlzhVCTfut59geyyNPrGUsm/7q27ijHWH8LORsq8KIde6uaQrI1VWHCOsrT0LuaCPKVClI2qjfwg/B8IMOyfUx8Lpxs5cgDgpEWPYIuwjsfC1MmCLFHY9j+ETgpbHsUCCzHyk3B7H+EW4PZAC3g/wmSzCJTZSQlZGqASmSiSo6mCgqjP4g9pEZhZdXoFNVbBMqMsACQ6KOoYrGkpkDAPRNqNwOqvaTTx2RJ0jTHCyo57pNkSSRJGLLY/2wNxYqOrRgXUKZbxFfQVhMGR8lateqxrQQ4c2IwVU4ZQh3fC3OL8O52sOwBm2VDkrNOrUTlhqhPqA/8AkkrR02owJBB8JjuGibgqzS4eAZvO8rRtGaUrMvi9Tl5XN691t8GdadjE9yue19EyQbnmAHSF0OhpmnSmMwB4SaVE7t2bmld90f5CmduFn6d0gH9Qt3CvNPNdEWRPwkLft+Ejg+E5w+34ScPtXSYMRFvhAi3gpx9J8JFv2poQhg9km4PYpH0nslFj2QI5+U0opFZmqInJpTyEwpMZna6haR5WdVdM9FvOErH1NKJUjszw6XN7wtyiFixDmkYlbTWqZm2Nk7ngBV+fmNsJjjObJ4AIsVLSRr2sucOibrpT9zBESuPotLfcd1uaR5IzA7qel7K/Jqhp1YcYNjfopaYB3EdgqOu0sGQpNA42R1BSK+u0o+q3oJPc+6sg83jHRUOLVj9QluwAjqtDR0nOGInH/Ss55sl0kuB8LYayGhQ0NMGCd7K28W8haxiYSlYHelJ3pRd6fhJ3pWpAnek+Ejg+Ejj4/lI4PhBLEfSeyM2KBweyRwUxHPIFGU2VkajXKNykKj2TGRlZuvqALUIVapQBUtBZgCQ0ugxOfe61tDX5mg74KWoogUy0buk/EBUdB9jiJsQDHQqZK0aY5bNTUUg7PlUaWk+mSRJZuJuOy0ZTqYWV0dSimiBrWTMVAJV+WtaeQvL/ANIvEo0tNK09Pp+UYVRlZLgZNLT1QOaq+Sf0xACvaZgY0k7CVaqsn8rF45qi3lY3FnOPZL1i8Rb02lD3Cb7rc+mAAsrhlOSCMADm3utt4sO62xnLkY0i3lSPwmux8Jxx5WrMkwuFkn4SfhJ+PhMGNOPhJ2D4SOPhFwt8fygQHYKRNigTY+Edj4QS/TnAgQnFNKhI0TAmHCMphKGWIqMpwE4urmi0hN3YGFFhRnt0hJcTg3WHSP8AyuC7etTBBAXFup8tUz1Ut6Kgtl+k7Y+FO1VyxSMKz0dNtF/T1yCtVmrwsOkFpaRs5S0i22yyXSsPi/qM3FgtthWJxA/cfc27IsVWjqP9PagdUqtPpLGtcPlanFNCaLo2N2nqOiwv9OhFR7uwXpWs0TazIdkXB3BW8JHJljs4ZwsicK/qOGubYX/ZVatIjII8LVOzBpoY7HlP+i4tkAwCMYVilqGU2iY5oJM3gdlQPHnCzgLGWxaB0W0cTZ6XG+Vmzw7x8BzySDmxHUt/7T6OndVJDTysbdzsSR+keyy/6p4lUJpHTMieYugSSTH2noLLa4pxINpsYyAQATF+Ww33vKFj2TxvmZcub8flEpp03uLB9pkQRBJUev0v0ovIIkWjdN4HTBaXumASS2bT0lM1VbnvfoOyc4pMv6nHw4JdIfscuXJhcmkqfTafmzhcx56ImtJwrFHRF3stKhpsK5SpQirLM1umDbBWeSBAU/0rpjgs5DQylTkwuQ43Q5a5HYhdxohfuuf/AKo0J+qHgHlLQAfcSlJaHB/6Mum2QpA1OY2PypAxZWdVaDSarzXQFXYFNKGOiSbLI4jkK+982VHUNkqP6V/Dpf8ATxt3n3Xp+nMheYf0m00Wl+xvHVdvwTjrah5XjlcfTf7St4HJlaJeI0iLjb+FnseCuh1lKb/K5zUM5HEdP8CHf8EqaRk/1PpjLHAWgi20RsuYL5XY8ZrRSO+0GbjNhvsuQqC9l62G+qPt/hzcsNNeBZVIwSO1lNSZzOAO5HuFXV/hLi14MAxFjhW9bPUzrrCTj6bBd9FhYMnPc7Ko5XOIMHrBkOJ3BVN2FxydyPzDl5Jyyyc/Tm9LS5j7BbFBiqaGnDf3V/TrBCssU2p5Qpo1ArJYo36+ygIVgvAG6o6h5OBCxki0yHT64sqyfQDBC6HVadtRowWkD3suabRuuo4Tek2dvt7QtIURO1s4zXaIscQc/wAjZV2yLFdZxvRyOYZbn3C5vUN+VyyjTO7FK4jE6E3Tjmn+0GJhWXNACiTotJsrPEJuloB7gNpkpz72hb/CuG8gBd6inCLbDLLoixRp/Zj9R+ICgqsIx/hWkRyiBsmlvVdnVJHmuds2ODcfBaGVp5hAa7Id7H3UnF61IEOc8ACWmN4wsWnyU2l79sbd4WFr9UXul0xtGCOy0xYlLbPZ+Z858l3L9SzxTinPZpHJcRtdZDGyiGg7x3sFYqUvpBrn2BNrEgxmfZd0UorR9pjWLjY+q0h1Ohyj7wOsdUyjVIdYCSYOd1Z17yWjJ2nA91S+m4EZ6iElv0qDU42zVHEG2p1ARcBpnbdT6uhyGMtMFpO4VTTaRlc/8hLXyJAEzCv8QJ5o6QAJwFjkSXh8X9zDihNOKqT9Mij+FNQyVAyydTddciPGReYVYa1VWG6u01aIfpXc1NdTT6uU9okKWi0Un0k/S6x1HAlpyCrDqaidT6qaplN2atHWU6osYPQ2KweOcNNKHCSyfLfZOq6fplWtLqyAWVBzMweo9ws5qy4S6mHQkNInP4UVVyu6yhyOgXbseoKm4Fw/69Q8w/423P8A7HouenKVHb2UY9h3AOFyDVeLfoHU9V0AZDZOclWtWwANAiJJt7KtqDbuu1RUEeXObyPZXDZT3twpaYgIMaTcKZSKUaQdRpi6mA0jfF5nI9lhajhb2gggAgTAEOjp7wulaSLi1rX2QNX+4SLxsROb+FvDL1pHq8L6kuMutaOZ0HDPqG//AI5F/wC7/PwrXENGHtqvF2Mb9KmT1kF594FlfFRz5pUhyAk87y2A0dW/3FaB07AxjGj7Ggtg4IiDJ91byORjz/q5ORJ06RU1nDeeJI+0bWAkD91FpOGfeecWHSzd/wB1Pp6dSmIgPZ6Q7m5HNGbjeMJ3GXuaGFpsRDvdwx/JT7jx/YzQx9StRa1j3PEDl9Rje9gs6q7mk9TKdVeSLqMpXZwcrlSzyTZ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t="5236" r="11808" b="21008"/>
          <a:stretch/>
        </p:blipFill>
        <p:spPr>
          <a:xfrm>
            <a:off x="5590789" y="5068245"/>
            <a:ext cx="864198" cy="890938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20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050059" y="412237"/>
            <a:ext cx="7911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2060"/>
                </a:solidFill>
              </a:rPr>
              <a:t>Merci </a:t>
            </a:r>
            <a:r>
              <a:rPr lang="fr-FR" sz="4400" dirty="0" smtClean="0">
                <a:solidFill>
                  <a:srgbClr val="002060"/>
                </a:solidFill>
              </a:rPr>
              <a:t>pour</a:t>
            </a:r>
            <a:r>
              <a:rPr lang="fr-FR" sz="4400" dirty="0" smtClean="0">
                <a:solidFill>
                  <a:srgbClr val="002060"/>
                </a:solidFill>
              </a:rPr>
              <a:t> </a:t>
            </a:r>
            <a:r>
              <a:rPr lang="fr-FR" sz="4400" dirty="0" smtClean="0">
                <a:solidFill>
                  <a:srgbClr val="002060"/>
                </a:solidFill>
              </a:rPr>
              <a:t>votre attention !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1"/>
    </mc:Choice>
    <mc:Fallback xmlns="">
      <p:transition spd="slow" advTm="208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6" y="1037600"/>
            <a:ext cx="3394398" cy="519143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91" y="1576111"/>
            <a:ext cx="4274450" cy="4996741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91" y="576815"/>
            <a:ext cx="4274450" cy="816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2595" y="1985211"/>
            <a:ext cx="403058" cy="180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131147" y="6308703"/>
            <a:ext cx="3335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https://www.eugogo.eu/media/tgan0uso/questionnaire-french.pdf</a:t>
            </a:r>
            <a:endParaRPr lang="fr-FR" sz="800" dirty="0"/>
          </a:p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47" y="457914"/>
            <a:ext cx="1537546" cy="5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67 participants (64 femmes, 3 hommes)</a:t>
            </a:r>
          </a:p>
          <a:p>
            <a:pPr marL="0" indent="0">
              <a:buNone/>
            </a:pPr>
            <a:r>
              <a:rPr lang="fr-FR" dirty="0" smtClean="0"/>
              <a:t>Age :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4</a:t>
            </a:fld>
            <a:endParaRPr lang="en-US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97" y="2070691"/>
            <a:ext cx="8033065" cy="41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Pendant </a:t>
            </a:r>
            <a:r>
              <a:rPr lang="fr-FR" dirty="0"/>
              <a:t>la semaine écoulée, à quel point vos activités ont été limitées par votre ophtalmopathie thyroïdienne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Q1 </a:t>
            </a:r>
            <a:r>
              <a:rPr lang="fr-FR" dirty="0"/>
              <a:t>: Faire du </a:t>
            </a:r>
            <a:r>
              <a:rPr lang="fr-FR" dirty="0" smtClean="0"/>
              <a:t>vélo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969439"/>
            <a:ext cx="7437120" cy="34560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16000" y="5425440"/>
            <a:ext cx="1033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40% (27 répondants) ne font pas du vélo. Parmi les 40 personnes qui en font, 24 sont limités (dont la moitié « fortement »), 16 ne sont pas limités du tout.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Q2 : Conduire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29" y="1495007"/>
            <a:ext cx="7859222" cy="37152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36320" y="5527040"/>
            <a:ext cx="88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Parmi les 60 participants qui conduisent, 12 sont très limités, 28 légèrement limités – seulement un tiers (20 patients) n’est pas gêné du tout.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Q3 : Marche à la maison</a:t>
            </a:r>
          </a:p>
          <a:p>
            <a:pPr marL="0" indent="0">
              <a:buNone/>
            </a:pPr>
            <a:r>
              <a:rPr lang="fr-FR" sz="1800" dirty="0" smtClean="0"/>
              <a:t>2 personnes voient leur activité très limitée, 12 un peu limitée – pour 53 (79%), elle n’est pas limitée du tout.</a:t>
            </a:r>
          </a:p>
          <a:p>
            <a:pPr marL="0" indent="0">
              <a:buNone/>
            </a:pPr>
            <a:r>
              <a:rPr lang="fr-FR" dirty="0" smtClean="0"/>
              <a:t>Q4 : Marche à l’extérieur</a:t>
            </a:r>
          </a:p>
          <a:p>
            <a:pPr marL="0" indent="0">
              <a:buNone/>
            </a:pPr>
            <a:r>
              <a:rPr lang="fr-FR" sz="1800" dirty="0" smtClean="0"/>
              <a:t>9 répondants voient leur activité très limitée, 24 un peu limitée – pour 34 (51%), elle n’est pas limitée du tout.</a:t>
            </a:r>
            <a:endParaRPr lang="fr-FR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fr-FR" dirty="0"/>
              <a:t>Q5 : </a:t>
            </a:r>
            <a:r>
              <a:rPr lang="fr-FR" dirty="0" smtClean="0"/>
              <a:t>Lecture</a:t>
            </a:r>
          </a:p>
          <a:p>
            <a:pPr marL="0" indent="0">
              <a:buNone/>
            </a:pPr>
            <a:r>
              <a:rPr lang="fr-FR" sz="180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7</a:t>
            </a:fld>
            <a:endParaRPr lang="en-US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/>
          <a:stretch/>
        </p:blipFill>
        <p:spPr>
          <a:xfrm>
            <a:off x="1528210" y="3015773"/>
            <a:ext cx="7916380" cy="28732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95680" y="5992297"/>
            <a:ext cx="844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54 des 67 répondants sont gênés pour la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Q6 : regarder la télévision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98" y="2005187"/>
            <a:ext cx="8011643" cy="29626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4720" y="5669280"/>
            <a:ext cx="946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49 des 67 répondants sont gênés pour regarder la télévision.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Q7 : Loisirs favoris, divertissements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1BF-1C8D-4C1B-A458-9B89BA712D58}" type="slidenum">
              <a:rPr lang="en-US" smtClean="0"/>
              <a:t>9</a:t>
            </a:fld>
            <a:endParaRPr lang="en-US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53" y="1852244"/>
            <a:ext cx="8087854" cy="30007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6480" y="5506402"/>
            <a:ext cx="924560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46 des 67 répondants ont vu leur activités limités.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860</Words>
  <Application>Microsoft Office PowerPoint</Application>
  <PresentationFormat>Grand écran</PresentationFormat>
  <Paragraphs>101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Beate Bartes</dc:creator>
  <cp:lastModifiedBy>Beate Bartes</cp:lastModifiedBy>
  <cp:revision>22</cp:revision>
  <dcterms:created xsi:type="dcterms:W3CDTF">2022-06-01T18:01:18Z</dcterms:created>
  <dcterms:modified xsi:type="dcterms:W3CDTF">2022-06-06T20:45:06Z</dcterms:modified>
</cp:coreProperties>
</file>